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62" r:id="rId3"/>
    <p:sldId id="257" r:id="rId4"/>
    <p:sldId id="258" r:id="rId5"/>
    <p:sldId id="260" r:id="rId6"/>
    <p:sldId id="263" r:id="rId7"/>
    <p:sldId id="259" r:id="rId8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4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3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28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6425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448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095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88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670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7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19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1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08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60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5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80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4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39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1009-825C-49EF-865B-C4A5A7E2757C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B8AD8C-D59F-485F-BC36-E7BF43F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4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933056"/>
            <a:ext cx="6552728" cy="2542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7200800" cy="1470025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Звіт про роботу </a:t>
            </a:r>
            <a:b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</a:br>
            <a:r>
              <a:rPr lang="uk-UA" sz="4000" b="1" dirty="0" err="1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Копанківської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 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гімназії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/>
            </a:r>
            <a:b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</a:b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Калуської міської 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ради</a:t>
            </a:r>
            <a:b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</a:b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Івано-Франківської області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/>
            </a:r>
            <a:b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</a:b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 за  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2022 / 23 </a:t>
            </a:r>
            <a:r>
              <a:rPr lang="uk-UA" sz="4000" b="1" dirty="0" err="1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н.р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Batang" panose="02030600000101010101" pitchFamily="18" charset="-127"/>
              </a:rPr>
              <a:t>.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52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Освітня діяльність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7416824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uk-UA" sz="1600" b="1" dirty="0" smtClean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2022-2023 </a:t>
            </a:r>
            <a:r>
              <a:rPr lang="uk-UA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педагогічний колектив гімназії проводив роботу, спрямовану на реалізацію положень Конституції України, законів України: «Про освіту», «Про загальну середню освіту», «Про охорону дитинства», Державних стандартів початкової та базової середньої освіти, Концепції національно-патріотичного виховання дітей та молоді, Концепції «Нова українська школа», Конвенції ООН про права дитини, Програми «Основні орієнтири виховання учнів 1-11 класів загальноосвітніх навчальних закладів України», Методичних рекомендацій щодо організації виховної роботи в закладах освіти у 2022-2023 навчальному році. (Лист МОН України №1/9105-22 від 10.08.2022 року)  та інших нормативно-правових актів. Освітній процес у гімназії був організований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згідно:</a:t>
            </a:r>
          </a:p>
          <a:p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закладу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освіти,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ічного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гімназії; Освітньої програми; планів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виховної роботи класних </a:t>
            </a:r>
            <a:r>
              <a:rPr lang="uk-UA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керівників;планів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методичних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структур; плану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шкільної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бібліотеки; планів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гуртків; Статуту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освіти; Положення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академічну доброчесність учасників освітнього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процесу; Положення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внутрішню систему забезпечення якості освіти.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контингенту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здійснювалося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нормативно –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 колектив проводив роботу щодо збереження і розвитку мережі учнів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початок 2022-2023 навчального року в закладі  відкрито 9 класів, з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них1-4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класи-57, в тому числі 2,4класи - для дітей з особливими освітніми потребами(2 дітей) 5-9-  5класів -85, 5 клас– для дітей з особливими освітніми потребами(1 дитина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педагогічному патронажі  у 4 класі-  1 учень, у 5 класі-  1 учень . На сімейному навчанні в гімназії перебувало 6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учнів.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гімназії навчається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дітей з числа внутрішньо переміщених осіб.  всього в школі -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учнів.</a:t>
            </a:r>
          </a:p>
          <a:p>
            <a:pPr marL="109728" indent="0">
              <a:buNone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6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705791" cy="1320800"/>
          </a:xfrm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 та учнівського колективу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08" y="1268760"/>
            <a:ext cx="7632848" cy="48109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uk-UA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2022-2023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гімназії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роботу  над 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-методичною  проблемою   «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інноваційного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партнерства в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компетентнісного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принципу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дитиноцентризму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 метою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для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колективного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методичною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гімназії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створена методична рада, до складу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ввійшли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директор,  заступник  директора  з 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структур,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 працювала « Спільнота вчителів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НУШ 5-6 класів».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засіданнях педагоги  опрацьовували  нормативно-правове забезпечення НУШ;  </a:t>
            </a:r>
            <a:r>
              <a:rPr lang="uk-UA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інструктивно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-методичні рекомендації щодо організації освітнього процесу та викладання навчальних предметів у закладах загальної середньої освіти у 2022/2023 навчальному році; методичні рекомендації щодо оцінювання у 5-6 класах НУШ; </a:t>
            </a:r>
            <a:endPara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езультати 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Всеукраїнських олімпіад з базових 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endParaRPr lang="uk-UA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Особливі досягнення виявили учениця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класу,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здобувши 1 призове місце  у ІІІ етапі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мовно-літературного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конкурсу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Т.Шевченка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та 4 місце на ІУ етапі</a:t>
            </a:r>
          </a:p>
          <a:p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Значні досягнення виявила учениця 7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класу,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здобувши  призове місце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 етапі олімпіади з ОХЕ Як ти знаєш Біблію. 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чні були призерами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Обласних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конкурсів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учнівської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«За нашу свободу», «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Пісенний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дивограй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з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образотворчого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Всеукраїнського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конкурсу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учнівської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номінація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державотворення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</a:p>
        </p:txBody>
      </p:sp>
    </p:spTree>
    <p:extLst>
      <p:ext uri="{BB962C8B-B14F-4D97-AF65-F5344CB8AC3E}">
        <p14:creationId xmlns:p14="http://schemas.microsoft.com/office/powerpoint/2010/main" val="1102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Виховна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та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позакласна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робота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80728"/>
            <a:ext cx="6984776" cy="388843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Незважаючи на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складні умови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минулого року в закладі велась належна виховна та позакласна робота в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закладі.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uk-UA" sz="1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 гімназії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працював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ряд гуртків.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uk-UA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Продуктивною була  робота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гуртка </a:t>
            </a:r>
            <a:r>
              <a:rPr lang="uk-UA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вокального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мистецтва, образотворчого мистецтва, спортивного гуртка з волейболу та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гуртка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авіа моделювання 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ЦТТІЮМ.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uk-UA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 </a:t>
            </a:r>
            <a:r>
              <a:rPr lang="uk-UA" sz="1400" dirty="0">
                <a:latin typeface="Times New Roman" pitchFamily="18" charset="0"/>
                <a:ea typeface="Times New Roman"/>
                <a:cs typeface="Times New Roman" pitchFamily="18" charset="0"/>
              </a:rPr>
              <a:t>рамках проекту «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Чисте довкілля»  </a:t>
            </a:r>
            <a:r>
              <a:rPr lang="uk-UA" sz="1400" dirty="0">
                <a:latin typeface="Times New Roman" pitchFamily="18" charset="0"/>
                <a:ea typeface="Times New Roman"/>
                <a:cs typeface="Times New Roman" pitchFamily="18" charset="0"/>
              </a:rPr>
              <a:t>та з метою популяризації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бережливого ставлення до природи члени </a:t>
            </a:r>
            <a:r>
              <a:rPr lang="uk-UA" sz="1400" dirty="0">
                <a:latin typeface="Times New Roman" pitchFamily="18" charset="0"/>
                <a:ea typeface="Times New Roman"/>
                <a:cs typeface="Times New Roman" pitchFamily="18" charset="0"/>
              </a:rPr>
              <a:t>учнівського самоврядування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 чолі з вчителем біології  організували  практичні тренінги по правильному сортуванню сміття.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Протягом навчального року було проведено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яд виховних та позакласних заходів,таких як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акція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 16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насильства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 БЖД,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зустріч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спеціалістами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сімї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 спорту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Калуської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ради, свято для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Миколай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іде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подарунки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тематичні </a:t>
            </a:r>
            <a:r>
              <a:rPr lang="uk-UA" sz="1400" dirty="0">
                <a:latin typeface="Times New Roman" pitchFamily="18" charset="0"/>
                <a:ea typeface="Times New Roman"/>
                <a:cs typeface="Times New Roman" pitchFamily="18" charset="0"/>
              </a:rPr>
              <a:t>шкільні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лінійки до </a:t>
            </a:r>
            <a:r>
              <a:rPr lang="uk-UA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вшанування героїв Небесної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Сотні</a:t>
            </a:r>
            <a:r>
              <a:rPr lang="uk-UA" sz="1400" dirty="0">
                <a:latin typeface="Times New Roman" pitchFamily="18" charset="0"/>
                <a:ea typeface="Times New Roman"/>
                <a:cs typeface="Times New Roman" pitchFamily="18" charset="0"/>
              </a:rPr>
              <a:t>,  до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Дня </a:t>
            </a:r>
            <a:r>
              <a:rPr lang="uk-UA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Гідності та Свободи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і т.д.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напрямку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родинно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сімейного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виховання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робота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спрямована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на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пошук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максимальної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взаємодії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 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між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батьками та </a:t>
            </a:r>
            <a:r>
              <a:rPr lang="ru-RU" sz="1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вчителями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. На </a:t>
            </a:r>
            <a:r>
              <a:rPr lang="uk-UA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батьківських зборах  за круглим столом  вчителі та батьки спілкувалися на тему </a:t>
            </a:r>
            <a:r>
              <a:rPr lang="uk-UA" sz="1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булінгу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 класних колективах та брали участь у практичних тренінгах на тему: « Запобігання домашньому насильству», « Партнерство сім'ї та школи» і </a:t>
            </a:r>
            <a:r>
              <a:rPr lang="uk-UA" sz="1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т.д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endParaRPr lang="uk-UA" sz="1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uk-UA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Волонтерська робота . Благодійність. </a:t>
            </a:r>
            <a:endParaRPr lang="uk-UA" sz="1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Спільнота гімназії всебічно долучалась до різноманітних благодійних  та волонтерських </a:t>
            </a:r>
            <a:r>
              <a:rPr lang="uk-UA" sz="1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активностей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Учні спільно з батьками та педагогами виготовляли окопні свічки, збирали продукти харчування для військових,</a:t>
            </a:r>
            <a:r>
              <a:rPr lang="uk-UA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ярмаркували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організовували збір коштів та потреби ЗСУ.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4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Фінансово-господарська діяльність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sz="2400" dirty="0" smtClean="0">
                <a:latin typeface="Book Antiqua" panose="02040602050305030304" pitchFamily="18" charset="0"/>
              </a:rPr>
              <a:t>В 2022/23 </a:t>
            </a:r>
            <a:r>
              <a:rPr lang="uk-UA" sz="2400" dirty="0" err="1" smtClean="0">
                <a:latin typeface="Book Antiqua" panose="02040602050305030304" pitchFamily="18" charset="0"/>
              </a:rPr>
              <a:t>н.р</a:t>
            </a:r>
            <a:r>
              <a:rPr lang="uk-UA" sz="2400" dirty="0" smtClean="0">
                <a:latin typeface="Book Antiqua" panose="02040602050305030304" pitchFamily="18" charset="0"/>
              </a:rPr>
              <a:t> в гімназії здійснено сучасний ремонт </a:t>
            </a:r>
            <a:r>
              <a:rPr lang="uk-UA" sz="2400" dirty="0">
                <a:latin typeface="Book Antiqua" panose="02040602050305030304" pitchFamily="18" charset="0"/>
              </a:rPr>
              <a:t>класних </a:t>
            </a:r>
            <a:r>
              <a:rPr lang="uk-UA" sz="2400" dirty="0" smtClean="0">
                <a:latin typeface="Book Antiqua" panose="02040602050305030304" pitchFamily="18" charset="0"/>
              </a:rPr>
              <a:t>кімнат відповідно </a:t>
            </a:r>
            <a:r>
              <a:rPr lang="uk-UA" sz="2400" dirty="0">
                <a:latin typeface="Book Antiqua" panose="02040602050305030304" pitchFamily="18" charset="0"/>
              </a:rPr>
              <a:t>до вимог </a:t>
            </a:r>
            <a:r>
              <a:rPr lang="uk-UA" sz="2400" dirty="0" smtClean="0">
                <a:latin typeface="Book Antiqua" panose="02040602050305030304" pitchFamily="18" charset="0"/>
              </a:rPr>
              <a:t>НУШ, методичного кабінету, рекреаційного осередку та сходових проходів </a:t>
            </a:r>
          </a:p>
          <a:p>
            <a:r>
              <a:rPr lang="uk-UA" sz="2400" dirty="0" smtClean="0">
                <a:latin typeface="Book Antiqua" panose="02040602050305030304" pitchFamily="18" charset="0"/>
              </a:rPr>
              <a:t>Придбано меблі  для 1 та 4 класів НУШ</a:t>
            </a:r>
          </a:p>
          <a:p>
            <a:r>
              <a:rPr lang="uk-UA" sz="2400" dirty="0" smtClean="0">
                <a:latin typeface="Book Antiqua" panose="02040602050305030304" pitchFamily="18" charset="0"/>
              </a:rPr>
              <a:t>Здійснено заміну 4 дверних блоків по грантовому </a:t>
            </a:r>
            <a:r>
              <a:rPr lang="uk-UA" sz="2400" dirty="0" err="1" smtClean="0">
                <a:latin typeface="Book Antiqua" panose="02040602050305030304" pitchFamily="18" charset="0"/>
              </a:rPr>
              <a:t>проєкту</a:t>
            </a:r>
            <a:r>
              <a:rPr lang="uk-UA" sz="2400" dirty="0" smtClean="0">
                <a:latin typeface="Book Antiqua" panose="02040602050305030304" pitchFamily="18" charset="0"/>
              </a:rPr>
              <a:t> «Село Мрії» від </a:t>
            </a:r>
            <a:r>
              <a:rPr lang="uk-UA" sz="2400" dirty="0" smtClean="0">
                <a:latin typeface="Book Antiqua" panose="02040602050305030304" pitchFamily="18" charset="0"/>
              </a:rPr>
              <a:t>компанії «</a:t>
            </a:r>
            <a:r>
              <a:rPr lang="uk-UA" sz="2400" dirty="0" err="1" smtClean="0">
                <a:latin typeface="Book Antiqua" panose="02040602050305030304" pitchFamily="18" charset="0"/>
              </a:rPr>
              <a:t>Гудвеллі</a:t>
            </a:r>
            <a:r>
              <a:rPr lang="uk-UA" sz="2400" dirty="0" smtClean="0">
                <a:latin typeface="Book Antiqua" panose="02040602050305030304" pitchFamily="18" charset="0"/>
              </a:rPr>
              <a:t>»  </a:t>
            </a:r>
          </a:p>
          <a:p>
            <a:r>
              <a:rPr lang="uk-UA" sz="2400" dirty="0" smtClean="0">
                <a:latin typeface="Book Antiqua" panose="02040602050305030304" pitchFamily="18" charset="0"/>
              </a:rPr>
              <a:t>Придбано лінолеум та покриття для  рекреаційного осередку для учнів 1-4 класів </a:t>
            </a:r>
          </a:p>
          <a:p>
            <a:r>
              <a:rPr lang="uk-UA" sz="2400" dirty="0" smtClean="0">
                <a:latin typeface="Book Antiqua" panose="02040602050305030304" pitchFamily="18" charset="0"/>
              </a:rPr>
              <a:t>Придбано 2 генератори для укриття та безперебійної роботи газової котельні </a:t>
            </a:r>
          </a:p>
          <a:p>
            <a:r>
              <a:rPr lang="uk-UA" sz="2400" dirty="0" smtClean="0">
                <a:latin typeface="Book Antiqua" panose="02040602050305030304" pitchFamily="18" charset="0"/>
              </a:rPr>
              <a:t>Обладнано та укомплектовано найпростіше укриття для здобувачів освіти гімназії.</a:t>
            </a:r>
          </a:p>
          <a:p>
            <a:r>
              <a:rPr lang="uk-UA" sz="2400" dirty="0" smtClean="0">
                <a:latin typeface="Book Antiqua" panose="02040602050305030304" pitchFamily="18" charset="0"/>
              </a:rPr>
              <a:t>Замінено бойлер у харчоблоці гімназії </a:t>
            </a:r>
          </a:p>
          <a:p>
            <a:r>
              <a:rPr lang="uk-UA" sz="2400" dirty="0" smtClean="0">
                <a:latin typeface="Book Antiqua" panose="02040602050305030304" pitchFamily="18" charset="0"/>
              </a:rPr>
              <a:t>Встановлено систему охорони та сигналізацію в гімназії</a:t>
            </a:r>
          </a:p>
          <a:p>
            <a:endParaRPr lang="uk-UA" sz="2400" dirty="0" smtClean="0">
              <a:latin typeface="Book Antiqua" panose="02040602050305030304" pitchFamily="18" charset="0"/>
            </a:endParaRPr>
          </a:p>
          <a:p>
            <a:endParaRPr lang="uk-UA" dirty="0" smtClean="0">
              <a:latin typeface="Book Antiqua" panose="02040602050305030304" pitchFamily="18" charset="0"/>
            </a:endParaRPr>
          </a:p>
          <a:p>
            <a:endParaRPr lang="uk-UA" dirty="0" smtClean="0">
              <a:latin typeface="Book Antiqua" panose="02040602050305030304" pitchFamily="18" charset="0"/>
            </a:endParaRPr>
          </a:p>
          <a:p>
            <a:endParaRPr lang="uk-UA" dirty="0" smtClean="0">
              <a:latin typeface="Book Antiqua" panose="0204060205030503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60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598" y="2160590"/>
            <a:ext cx="6626697" cy="4004713"/>
          </a:xfrm>
        </p:spPr>
        <p:txBody>
          <a:bodyPr>
            <a:noAutofit/>
          </a:bodyPr>
          <a:lstStyle/>
          <a:p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безпечного та комфортного освітнього середовища було пріоритетним напрямом у роботі педагогічного колективу гімназії.    Освітнє середовище закладу є безпечним, комфортним, розвиваючим, вільним від будь-яких проявів насилля. У закладі, створено комфортні і безпечні умови навчання та праці. </a:t>
            </a:r>
            <a:b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освіти та працівників закладу проводились інструктажі з охорони праці, пожежної безпеки, безпеки життєдіяльності, навчання з правил поведінки в умовах воєнного стану, надзвичайних ситуацій, протимінної безпеки. </a:t>
            </a:r>
            <a:b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Облаштування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класних кімнат в основному відповідає санітарно-гігієнічним нормам. Класними керівниками проводилися бесіди щодо дотримання учнями гігієнічних вимог, велась профілактична роботи з учнями щодо дотримання вимог охорони праці й безпеки життєдіяльності на </a:t>
            </a:r>
            <a:r>
              <a:rPr lang="uk-UA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в позаурочний час; проводилися заходи з формування у школярів навичок безпечного користування інтернетом, проводилась інформаційна кампанія з батьками з цих питань. Практичний психолог, соціальний педагог спільно з класними керівниками проводили профілактичну та інформаційно-просвітницьку роботу щодо протидії </a:t>
            </a:r>
            <a:r>
              <a:rPr lang="uk-UA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булінгу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1400" dirty="0">
                <a:solidFill>
                  <a:schemeClr val="tx1"/>
                </a:solidFill>
              </a:rPr>
              <a:t/>
            </a:r>
            <a:br>
              <a:rPr lang="uk-UA" sz="1400" dirty="0">
                <a:solidFill>
                  <a:schemeClr val="tx1"/>
                </a:solidFill>
              </a:rPr>
            </a:br>
            <a:endParaRPr lang="uk-UA" sz="1400" dirty="0">
              <a:solidFill>
                <a:schemeClr val="tx1"/>
              </a:solidFill>
            </a:endParaRPr>
          </a:p>
          <a:p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91169"/>
            <a:ext cx="6660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Створення </a:t>
            </a:r>
            <a:r>
              <a:rPr lang="uk-UA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безпечного та комфортного освітнього </a:t>
            </a:r>
            <a:r>
              <a:rPr lang="uk-UA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середовища</a:t>
            </a:r>
            <a:endParaRPr lang="ru-RU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50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69847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Пріорітети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 та завдання на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2023/24 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н.р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6696744" cy="4525963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2023/24 </a:t>
            </a:r>
            <a:r>
              <a:rPr lang="uk-UA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Дирекція гімназії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endParaRPr lang="uk-U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Працюватиме над покращенням умов перебування учнів у закладі шляхом облаштування сучасного освітнього середовища та благоустрою території відповідно до нових навчальних стандартів, а саме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Заміна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дахового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Капітальний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спортзалу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Облаштування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 джерела питної води для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харчоблоку</a:t>
            </a:r>
          </a:p>
          <a:p>
            <a:pPr algn="just"/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камер </a:t>
            </a:r>
            <a:r>
              <a:rPr lang="uk-U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відеостеження</a:t>
            </a:r>
            <a:endPara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</a:t>
            </a:r>
            <a:r>
              <a:rPr lang="uk-U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білінгвального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класу у початковій школі НУШ</a:t>
            </a:r>
            <a:endParaRPr lang="uk-UA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101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1703</TotalTime>
  <Words>611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Batang</vt:lpstr>
      <vt:lpstr>Book Antiqua</vt:lpstr>
      <vt:lpstr>Times New Roman</vt:lpstr>
      <vt:lpstr>Trebuchet MS</vt:lpstr>
      <vt:lpstr>Wingdings 3</vt:lpstr>
      <vt:lpstr>Аспект</vt:lpstr>
      <vt:lpstr>Звіт про роботу  Копанківської гімназії Калуської міської ради Івано-Франківської області  за  2022 / 23 н.р.</vt:lpstr>
      <vt:lpstr>Освітня діяльність</vt:lpstr>
      <vt:lpstr> Робота педагогічного та учнівського колективу</vt:lpstr>
      <vt:lpstr>Виховна та позакласна робота</vt:lpstr>
      <vt:lpstr>Фінансово-господарська діяльність</vt:lpstr>
      <vt:lpstr>                        </vt:lpstr>
      <vt:lpstr>Пріорітети та завдання на  2023/24 н.р.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роботу  Мостищанської ЗОШ І-ІІ ст. Калуської районної ради за 2017/18 н.р.</dc:title>
  <dc:creator>зоряна</dc:creator>
  <cp:lastModifiedBy>admin</cp:lastModifiedBy>
  <cp:revision>71</cp:revision>
  <cp:lastPrinted>2023-09-20T09:12:14Z</cp:lastPrinted>
  <dcterms:created xsi:type="dcterms:W3CDTF">2018-10-24T16:49:15Z</dcterms:created>
  <dcterms:modified xsi:type="dcterms:W3CDTF">2023-10-30T12:12:15Z</dcterms:modified>
</cp:coreProperties>
</file>